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85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92" r:id="rId25"/>
    <p:sldId id="291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9" r:id="rId34"/>
  </p:sldIdLst>
  <p:sldSz cx="10080625" cy="77406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8AC422"/>
    <a:srgbClr val="33CC33"/>
    <a:srgbClr val="008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32" autoAdjust="0"/>
    <p:restoredTop sz="94660"/>
  </p:normalViewPr>
  <p:slideViewPr>
    <p:cSldViewPr snapToGrid="0">
      <p:cViewPr>
        <p:scale>
          <a:sx n="90" d="100"/>
          <a:sy n="90" d="100"/>
        </p:scale>
        <p:origin x="-54" y="822"/>
      </p:cViewPr>
      <p:guideLst>
        <p:guide orient="horz" pos="2438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266815"/>
            <a:ext cx="8568531" cy="2694893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4065633"/>
            <a:ext cx="7560469" cy="1868865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612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073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412118"/>
            <a:ext cx="2173635" cy="655984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412118"/>
            <a:ext cx="6394896" cy="655984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802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040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929789"/>
            <a:ext cx="8694539" cy="3219895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5180145"/>
            <a:ext cx="8694539" cy="1693267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2570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2060590"/>
            <a:ext cx="4284266" cy="4911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2060590"/>
            <a:ext cx="4284266" cy="491137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9038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412120"/>
            <a:ext cx="8694539" cy="149616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897535"/>
            <a:ext cx="4264576" cy="929953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827487"/>
            <a:ext cx="4264576" cy="415880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1897535"/>
            <a:ext cx="4285579" cy="929953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2827487"/>
            <a:ext cx="4285579" cy="415880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831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12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4777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16043"/>
            <a:ext cx="3251264" cy="1806152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114512"/>
            <a:ext cx="5103316" cy="5500879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322195"/>
            <a:ext cx="3251264" cy="4302153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979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516043"/>
            <a:ext cx="3251264" cy="1806152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114512"/>
            <a:ext cx="5103316" cy="5500879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2322195"/>
            <a:ext cx="3251264" cy="4302153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378F8-B791-4FFA-AD4A-02360518B4E1}" type="datetimeFigureOut">
              <a:rPr lang="es-CO" smtClean="0"/>
              <a:t>27/07/2016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E2B1E-85D4-43F6-B0ED-BC11CCF27D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712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1958" cy="77406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412120"/>
            <a:ext cx="8694539" cy="1496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2060590"/>
            <a:ext cx="8694539" cy="4911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7174437"/>
            <a:ext cx="2268141" cy="41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7174437"/>
            <a:ext cx="3402211" cy="41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7174437"/>
            <a:ext cx="2268141" cy="41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" y="4577053"/>
            <a:ext cx="10080000" cy="26262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" y="1297972"/>
            <a:ext cx="10080000" cy="348873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2377" y="2937660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ENFERMEDADES DE ALTO COSTO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494329" y="2546525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CuadroTexto 10"/>
          <p:cNvSpPr txBox="1"/>
          <p:nvPr/>
        </p:nvSpPr>
        <p:spPr>
          <a:xfrm>
            <a:off x="2143183" y="2810192"/>
            <a:ext cx="148818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Cáncer: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7 Mes</a:t>
            </a:r>
            <a:endParaRPr lang="es-CO" sz="882" dirty="0">
              <a:latin typeface="Trebuchet MS" panose="020B06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51052" y="3210103"/>
            <a:ext cx="129632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Sida: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13 mes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987499" y="2621200"/>
            <a:ext cx="124172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A partir del 1er día del mes 2 Curso Profiláctico, Ecografías, Parto y/o cesárea A partir del primer día del mes 10</a:t>
            </a:r>
            <a:endParaRPr lang="es-CO" sz="770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29995" y="3888015"/>
            <a:ext cx="3346612" cy="56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día. Igual o superior al 10% de un (1) SMMLV conforme a las Coberturas del Servicio y a las tarifas de Coomeva M.P. S.A.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418098" y="3947422"/>
            <a:ext cx="2543634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MÉDICA POR CONVALECENCIA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Si el usuario presenta mas de 3 días de incapacidad, podrá tener la cobertura hasta máx. por 15 días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7360714" y="3947422"/>
            <a:ext cx="1992171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5545920" y="2798941"/>
            <a:ext cx="101851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Trasplante de Órganos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Ilimitado, a partir del 1er día del mes 25 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6925430" y="2858188"/>
            <a:ext cx="1178315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Asistencia en Viaje 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US $50.000 dólares por 90 días sin deducibles Urgencias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8409020" y="2798941"/>
            <a:ext cx="117831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Cirugía y Terapia Laser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por pertinencia médica A partir del primer día del mes 4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460069" y="6128522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TRASLADO EN AMBULANCIA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2209783" y="5742934"/>
            <a:ext cx="1390093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Terrestre: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Por reembolso Hasta el 50% de un (1) SMMLV a partir del  1er día. 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2104785" y="6436832"/>
            <a:ext cx="1574743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Aéreo: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Por reembolso (1) traslado Usuario/Año Contrato hasta quince (15) SMMLV a partir del 1er día. 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3884249" y="5805933"/>
            <a:ext cx="1426452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Medicamentos Ambulatorios POS-Hospitalarios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$ 400.000 Usuario Año Contrato. Bajo la modalidad de reembolso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y a través de Operador Externo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395571" y="5984957"/>
            <a:ext cx="128833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Marido Sustituto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Tiene un  tope de 2 eventos al año un monto de cobertura de hasta $300.000 combinado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7022554" y="5984957"/>
            <a:ext cx="102416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 1er día</a:t>
            </a:r>
          </a:p>
        </p:txBody>
      </p:sp>
      <p:sp>
        <p:nvSpPr>
          <p:cNvPr id="45" name="CuadroTexto 44"/>
          <p:cNvSpPr txBox="1"/>
          <p:nvPr/>
        </p:nvSpPr>
        <p:spPr>
          <a:xfrm>
            <a:off x="8422106" y="5925710"/>
            <a:ext cx="116188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Seguro por muerte accidental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Hasta cinco millones quinientos mil pesos ($5.500.000) por usuario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56" y="3744"/>
            <a:ext cx="5534269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3" y="1969938"/>
            <a:ext cx="8980510" cy="500051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97309" y="2581864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15226" y="2581864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906934" y="3818823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primer día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301858" y="3742275"/>
            <a:ext cx="410724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Medicina Alternativa 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40 SESIONES POR USUARIO/AÑO/CONTRATO a partir del primer día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917154" y="4927655"/>
            <a:ext cx="202296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No especializadas 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1er día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020136" y="4927655"/>
            <a:ext cx="2040484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Especializadas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Ilimitada a partir del 7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161732" y="4859784"/>
            <a:ext cx="2040488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Alta complejidad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13 mes. </a:t>
            </a:r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PET SCAN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Una vez por usuario/año contrato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06936" y="6284992"/>
            <a:ext cx="4107249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1er día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215611" y="6219200"/>
            <a:ext cx="410724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Hospitalización Psiquiátrica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60 días usuario/año/contrato, Crisis agudas hasta 60 días al 100%, a  partir del 1er día del mes 4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282229" y="4811063"/>
            <a:ext cx="2037338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Otras ayudas diagnósticas de alta complejidad </a:t>
            </a:r>
            <a:r>
              <a:rPr lang="es-CO" sz="882" dirty="0" err="1">
                <a:latin typeface="Trebuchet MS" panose="020B0603020202020204" pitchFamily="34" charset="0"/>
                <a:cs typeface="Arial" pitchFamily="34" charset="0"/>
              </a:rPr>
              <a:t>Cardioangiografías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y Vasculares Complejas, a partir del 25 mes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388047" y="3341708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TERAPIAS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388047" y="2094230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2388047" y="4454467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DIAGNÓSTICAS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388047" y="5813386"/>
            <a:ext cx="546066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94" y="0"/>
            <a:ext cx="5813131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3" y="4504741"/>
            <a:ext cx="10071153" cy="26239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" y="1266825"/>
            <a:ext cx="10072529" cy="3486150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52377" y="2918415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ENFERMEDADES DE ALTO COSTO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2494329" y="2488780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CuadroTexto 25"/>
          <p:cNvSpPr txBox="1"/>
          <p:nvPr/>
        </p:nvSpPr>
        <p:spPr>
          <a:xfrm>
            <a:off x="2143183" y="2752447"/>
            <a:ext cx="1488189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Cáncer: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</a:t>
            </a:r>
            <a:r>
              <a:rPr lang="es-CO" sz="882" dirty="0" smtClean="0">
                <a:latin typeface="Trebuchet MS" panose="020B0603020202020204" pitchFamily="34" charset="0"/>
                <a:cs typeface="Arial" pitchFamily="34" charset="0"/>
              </a:rPr>
              <a:t>7 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Mes 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251052" y="3152358"/>
            <a:ext cx="129632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Sida: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Ilimitado, a partir del 13 mes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4023358" y="2644231"/>
            <a:ext cx="1138857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A partir del 1er día del mes  4 usuarias solas en el contrato y mes 2 si son acompañadas.</a:t>
            </a:r>
            <a:endParaRPr lang="es-ES" sz="770" dirty="0">
              <a:latin typeface="Trebuchet MS" panose="020B0603020202020204" pitchFamily="3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847784" y="3967905"/>
            <a:ext cx="2853134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MÉDICA POR CONVALECENCIA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Si el usuario presenta mas de 3 días de incapacidad, podrá tener la cobertura hasta máx. por 15 días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789264" y="3842894"/>
            <a:ext cx="3314399" cy="686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día. Por utilizaciones de médicos o instituciones que están fuera del directorio medico de Coomeva, con justificación o por fuerza mayor.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7363949" y="3966616"/>
            <a:ext cx="2046150" cy="448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 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5532320" y="2762725"/>
            <a:ext cx="104482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Trasplante de Órganos</a:t>
            </a:r>
          </a:p>
          <a:p>
            <a:pPr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Ilimitado, a partir del 1er día del mes 13.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6927663" y="2703478"/>
            <a:ext cx="1178315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Asistencia en Viaje</a:t>
            </a:r>
          </a:p>
          <a:p>
            <a:pPr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USD 35.000 dólares o Euros. Por 90 días. Cobertura de preexistencias hasta USD 5.000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8422106" y="2703478"/>
            <a:ext cx="1162654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Prótesis articulares miembros superiores e inferiores 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15 SMMLV en caso de accidente o trauma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421569" y="6071649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TRASLADO EN AMBULANCIA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2209783" y="5685189"/>
            <a:ext cx="13900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Terrestre: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Se reconoce hasta 50% de un (1) SMMLV al momento de la prestación del servicio y hasta tres (3) veces por año contrato y por usuario.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3884249" y="5748188"/>
            <a:ext cx="1426452" cy="1042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Medicamentos Ambulatorios POS-Hospitalarios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Hasta $ 400.000 Usuario Año Contrato. Bajo la modalidad de reembolso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y a través de Operador Externo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5414821" y="5867965"/>
            <a:ext cx="1220476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Marido Sustituto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Tiene un  tope de 2 eventos al año un monto de cobertura de hasta $300.000 combinado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6974430" y="5927212"/>
            <a:ext cx="1033788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1er día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8422101" y="5867965"/>
            <a:ext cx="1133005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Seguro por muerte accidental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Hasta cinco millones quinientos mil pesos ($5.500.000) por usuario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38" y="3638"/>
            <a:ext cx="4922622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1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0" y="1761423"/>
            <a:ext cx="8959663" cy="533695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09922" y="2315996"/>
            <a:ext cx="4142813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62954" y="2306748"/>
            <a:ext cx="4151034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01799" y="3330855"/>
            <a:ext cx="4163521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primer día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62945" y="3196272"/>
            <a:ext cx="4151035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Medicina Alternativa 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Bioenergética 20 sesiones por usuario /año contrato, Acupuntura 40 sesiones por usuario/año contrato a partir del primer día.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02833" y="4313090"/>
            <a:ext cx="280297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No especializadas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a partir del 1er día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68230" y="4370202"/>
            <a:ext cx="2774778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Especializadas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Ilimitada a partir del 4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534002" y="4327381"/>
            <a:ext cx="274460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Alta complejidad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25 mes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5235" y="5333278"/>
            <a:ext cx="19847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Atención Integral de Urgencias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Ilimitado a partir del 1er día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891391" y="5284161"/>
            <a:ext cx="217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00" b="1" dirty="0">
                <a:latin typeface="Trebuchet MS" panose="020B0603020202020204" pitchFamily="34" charset="0"/>
                <a:cs typeface="Arial" pitchFamily="34" charset="0"/>
              </a:rPr>
              <a:t>Hospitalización por urgencia </a:t>
            </a:r>
            <a:r>
              <a:rPr lang="es-CO" sz="800" dirty="0">
                <a:latin typeface="Trebuchet MS" panose="020B0603020202020204" pitchFamily="34" charset="0"/>
                <a:cs typeface="Arial" pitchFamily="34" charset="0"/>
              </a:rPr>
              <a:t>con tope a partir del 1er día </a:t>
            </a:r>
            <a:r>
              <a:rPr lang="es-CO" sz="800" b="1" dirty="0">
                <a:latin typeface="Trebuchet MS" panose="020B0603020202020204" pitchFamily="34" charset="0"/>
                <a:cs typeface="Arial" pitchFamily="34" charset="0"/>
              </a:rPr>
              <a:t>Hospitalización programada </a:t>
            </a:r>
            <a:r>
              <a:rPr lang="es-CO" sz="800" dirty="0">
                <a:latin typeface="Trebuchet MS" panose="020B0603020202020204" pitchFamily="34" charset="0"/>
                <a:cs typeface="Arial" pitchFamily="34" charset="0"/>
              </a:rPr>
              <a:t>A partir del 1er  día del mes 7</a:t>
            </a:r>
            <a:endParaRPr lang="es-ES" sz="800" dirty="0">
              <a:latin typeface="Trebuchet MS" panose="020B0603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134214" y="5342903"/>
            <a:ext cx="19847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Hospitalización Psiquiátrica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 partir del 1er día del mes 4 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246923" y="5275032"/>
            <a:ext cx="2054967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Cama de acompañante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primer día del mes 4 valor máximo de habitación día de $ 145.600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06455" y="6387736"/>
            <a:ext cx="846771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Gastos Hospitalarios hasta $ 2.661.200 Honorarios Médicos hasta $ 3.067.100 por evento Usuario Año Contrato Habitación Hospitalaria hasta $ 146.500 por día hasta 120 días Usuario/Año Contrato</a:t>
            </a:r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. HOSPITALIZACIÓN PSIQUIÁTRICA: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Por día hasta 20 días por Usuario/Año Contrato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77586" y="2898270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TERAPIAS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477586" y="1838084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477586" y="3930434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DIAGNÓSTICAS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2477586" y="4960970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2477586" y="6011135"/>
            <a:ext cx="5125453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TOPES HOSPITALIZACIÓN 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81" y="3048"/>
            <a:ext cx="5557844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4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" y="4424258"/>
            <a:ext cx="10098617" cy="26310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7" y="1192888"/>
            <a:ext cx="10068231" cy="348466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2377" y="2832432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ENFERMEDADES DE ALTO COSTO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494329" y="2402796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CuadroTexto 6"/>
          <p:cNvSpPr txBox="1"/>
          <p:nvPr/>
        </p:nvSpPr>
        <p:spPr>
          <a:xfrm>
            <a:off x="2087405" y="2396500"/>
            <a:ext cx="1624297" cy="70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Cáncer: 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Hasta $3.337.800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Tratamiento Médico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Quirúrgico del Cáncer. Incluye Quimioterapia Ambulatoria,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13 Mes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975444" y="3157733"/>
            <a:ext cx="1843161" cy="584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Sida: 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Con los topes de Hospitalización, tratamiento ambulatorio con antiretrovirales hasta 10 SMMLV a partir del 13 mes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982382" y="2581982"/>
            <a:ext cx="1263101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A partir del 1er día del mes 2 Parto o cesárea A partir del 1er día del mes 10 (Excepto </a:t>
            </a:r>
            <a:r>
              <a:rPr lang="es-CO" sz="770" dirty="0" err="1">
                <a:latin typeface="Trebuchet MS" panose="020B0603020202020204" pitchFamily="34" charset="0"/>
                <a:cs typeface="Arial" pitchFamily="34" charset="0"/>
              </a:rPr>
              <a:t>prematurez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). </a:t>
            </a:r>
            <a:endParaRPr lang="es-ES" sz="770" dirty="0">
              <a:latin typeface="Trebuchet MS" panose="020B0603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12811" y="3828443"/>
            <a:ext cx="2853134" cy="56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77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Igual o superior al 10% de un (1) SMMLV conforme a las coberturas del servicio y a las tarifas de Coomeva M.P. S.A.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63843" y="3872503"/>
            <a:ext cx="204615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 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408338" y="2581982"/>
            <a:ext cx="1313398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Trasplante de Órganos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$4.003.000 Todos los científicamente aprobados, no incluye la consecución del órgano, a partir del 1er día del mes 25.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6857214" y="2522735"/>
            <a:ext cx="1387905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Asistencia en Viaje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Hasta 15,000 dólares Máximo 90 días, sin deducibles. En concordancia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de las condiciones establecidas por el operador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410795" y="2700476"/>
            <a:ext cx="122409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Cirugía y Terapia Laser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por pertinencia médica A partir del primer día del mes 4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55853" y="5985666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TRASLADO EN AMBULANCIA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2054892" y="5489506"/>
            <a:ext cx="1685009" cy="82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Terrestre:</a:t>
            </a:r>
            <a:endParaRPr lang="es-CO" sz="88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Dentro del perímetro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urbano, bajo la modalidad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 reembolso máximo tres (3)  veces por usuario año contrato y hasta 50% de un SMMLV  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952813" y="5749520"/>
            <a:ext cx="1288170" cy="805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Transfusiones  de Sangre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 incluye el procedimiento (no cubre la consecución), a partir del 1er día.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419022" y="5750482"/>
            <a:ext cx="1274503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Intoxicaciones  Agudas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Intoxicaciones involuntarias por </a:t>
            </a:r>
            <a:r>
              <a:rPr lang="es-CO" sz="770" dirty="0" err="1">
                <a:latin typeface="Trebuchet MS" panose="020B0603020202020204" pitchFamily="34" charset="0"/>
                <a:cs typeface="Arial" pitchFamily="34" charset="0"/>
              </a:rPr>
              <a:t>Escopolamina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y Alcohol adulterado, a partir del primer día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7003304" y="5809729"/>
            <a:ext cx="102416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Urgencias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 1er día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8329640" y="5750482"/>
            <a:ext cx="1334116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Seguro de vida</a:t>
            </a:r>
          </a:p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$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 1.450.000. Podrá ser utilizado para cubrir gastos funerarios o en caso de poseer una póliza de servicio </a:t>
            </a:r>
            <a:r>
              <a:rPr lang="es-CO" sz="770" dirty="0" err="1">
                <a:latin typeface="Trebuchet MS" panose="020B0603020202020204" pitchFamily="34" charset="0"/>
                <a:cs typeface="Arial" pitchFamily="34" charset="0"/>
              </a:rPr>
              <a:t>exequial</a:t>
            </a:r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.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993468" y="6315241"/>
            <a:ext cx="1741729" cy="82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Aéreo: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Dentro del territorio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colombiano, bajo la modalidad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de reembolso, un (1) traslado por usuario por año contrato hasta quince (15) SMMLV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67" y="0"/>
            <a:ext cx="563115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2" y="1822848"/>
            <a:ext cx="9380500" cy="53573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72636" y="2383396"/>
            <a:ext cx="7735353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Especialidades: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Ginecología, Otorrinolaringología, Medicina Interna , Dermatológica, Traumatología, Psiquiátrica , Pediátrica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46914" y="3482522"/>
            <a:ext cx="87867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80" dirty="0">
                <a:latin typeface="Trebuchet MS" panose="020B0603020202020204" pitchFamily="34" charset="0"/>
                <a:cs typeface="Arial" pitchFamily="34" charset="0"/>
              </a:rPr>
              <a:t>Audífonos 2 convencionales Hasta 5 SMMLV por usuario año contrato, Calzado ortopédico y/o plantillas 2 pares Hasta 1SMMLV por usuario/año contrato, 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Malla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de 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eventrorrafía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(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sujeto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a </a:t>
            </a:r>
            <a:r>
              <a:rPr lang="pt-BR" sz="780" dirty="0" err="1">
                <a:latin typeface="Trebuchet MS" panose="020B0603020202020204" pitchFamily="34" charset="0"/>
                <a:cs typeface="Arial" pitchFamily="34" charset="0"/>
              </a:rPr>
              <a:t>pertinencia</a:t>
            </a:r>
            <a:r>
              <a:rPr lang="pt-BR" sz="780" dirty="0">
                <a:latin typeface="Trebuchet MS" panose="020B0603020202020204" pitchFamily="34" charset="0"/>
                <a:cs typeface="Arial" pitchFamily="34" charset="0"/>
              </a:rPr>
              <a:t> médica) Ilimitado, </a:t>
            </a:r>
            <a:r>
              <a:rPr lang="es-CO" sz="780" dirty="0">
                <a:latin typeface="Trebuchet MS" panose="020B0603020202020204" pitchFamily="34" charset="0"/>
                <a:cs typeface="Arial" pitchFamily="34" charset="0"/>
              </a:rPr>
              <a:t>Prótesis ocular 2 unidades por usuario/año contrato Hasta 5 SMMLV, Prótesis ortopédica 100% para todas las patologías irreversibles hasta cinco (5) SMMLV por usuario/año contrato, Válvulas y Lentes intraoculares 2 unidades Hasta 10 SMMLV por usuario/año contrato, Medias elásticas de soporte 100% Hasta 4 pares por usuario/año contrato, Corsés, inmovilizadores y collares ortopédicos 100% Hasta un (1) SMMLV, Silla de ruedas Convencional (Alquiladas) 100% para patologías irreversibles hasta un (1) SMMLV por usuario/año contrato, Lentes de contacto 2 pares para trastornos superiores a dos (2) dioptrías hasta 1/2 SMMLV por usuario/año contrato, STENS y COILLS 100% Hasta 10 SMMLV por usuario/año contrato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66801" y="5038351"/>
            <a:ext cx="400155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Endoscopia  digestiva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hasta un (1) SMMLV por usuario año contrato A partir del primer día del mes 5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293243" y="5098187"/>
            <a:ext cx="3970396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Ayudas diagnósticas intrahospitalarias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a partir del primer día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72524" y="6424755"/>
            <a:ext cx="8335577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1er día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357214" y="3137206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 smtClean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SUMINISTROS</a:t>
            </a:r>
            <a:endParaRPr lang="es-CO" sz="1764" b="1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2357214" y="1913146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357214" y="4590993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DIAGNOSTICAS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357214" y="5944368"/>
            <a:ext cx="536619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95" y="0"/>
            <a:ext cx="582583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9" y="2609948"/>
            <a:ext cx="10083030" cy="348978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2377" y="4115079"/>
            <a:ext cx="1363689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INTOXICACIONES AGUDAS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494329" y="3694969"/>
            <a:ext cx="1188798" cy="713279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CuadroTexto 6"/>
          <p:cNvSpPr txBox="1"/>
          <p:nvPr/>
        </p:nvSpPr>
        <p:spPr>
          <a:xfrm>
            <a:off x="2235658" y="3982716"/>
            <a:ext cx="1365878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Intoxicaciones involuntarias por </a:t>
            </a:r>
            <a:r>
              <a:rPr lang="es-CO" sz="882" dirty="0" err="1">
                <a:latin typeface="Trebuchet MS" panose="020B0603020202020204" pitchFamily="34" charset="0"/>
                <a:cs typeface="Arial" pitchFamily="34" charset="0"/>
              </a:rPr>
              <a:t>Escopolamina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y Alcohol adulterado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972757" y="3783486"/>
            <a:ext cx="1263101" cy="107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Cobertura de Maternidad</a:t>
            </a:r>
          </a:p>
          <a:p>
            <a:pPr lvl="0" algn="ctr"/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A partir del 1er día del mes  2 Parto o cesárea A partir del 1er día del mes 10 (Excepto </a:t>
            </a:r>
            <a:r>
              <a:rPr lang="es-CO" sz="772" dirty="0" err="1">
                <a:latin typeface="Trebuchet MS" panose="020B0603020202020204" pitchFamily="34" charset="0"/>
                <a:cs typeface="Arial" pitchFamily="34" charset="0"/>
              </a:rPr>
              <a:t>prematurez</a:t>
            </a:r>
            <a:r>
              <a:rPr lang="es-CO" sz="772" dirty="0">
                <a:latin typeface="Trebuchet MS" panose="020B0603020202020204" pitchFamily="34" charset="0"/>
                <a:cs typeface="Arial" pitchFamily="34" charset="0"/>
              </a:rPr>
              <a:t>). </a:t>
            </a:r>
          </a:p>
          <a:p>
            <a:pPr lvl="0" algn="ctr"/>
            <a:endParaRPr lang="es-ES" sz="772" dirty="0">
              <a:latin typeface="Trebuchet MS" panose="020B0603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04683" y="5088103"/>
            <a:ext cx="2853134" cy="77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REEMBOLSOS </a:t>
            </a:r>
          </a:p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(Previa autorización de la auditoría médica) </a:t>
            </a:r>
          </a:p>
          <a:p>
            <a:pPr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Igual o superior al 10% de un (1) SMMLV conforme a las coberturas del servicio y a las tarifas de Coomeva M.P. S.A.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908738" y="5229703"/>
            <a:ext cx="204615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ASISTENCIA TELEFÓNICA DE NUTRICIÓN Y PSICOLOGÍA</a:t>
            </a:r>
          </a:p>
          <a:p>
            <a:pPr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489831" y="3979437"/>
            <a:ext cx="1141976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Transfusiones  de Sangre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hasta 5 SMMLV por usuario/año contrato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6847370" y="3839677"/>
            <a:ext cx="1360966" cy="92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Servicio Odontológico </a:t>
            </a:r>
            <a:r>
              <a:rPr lang="es-CO" sz="770" b="1" dirty="0" smtClean="0">
                <a:latin typeface="Trebuchet MS" panose="020B0603020202020204" pitchFamily="34" charset="0"/>
                <a:cs typeface="Arial" pitchFamily="34" charset="0"/>
              </a:rPr>
              <a:t>Urgencias Domiciliario</a:t>
            </a:r>
            <a:endParaRPr lang="es-CO" sz="770" b="1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100% a partir del 1er </a:t>
            </a:r>
            <a:r>
              <a:rPr lang="es-CO" sz="770" dirty="0" smtClean="0">
                <a:latin typeface="Trebuchet MS" panose="020B0603020202020204" pitchFamily="34" charset="0"/>
                <a:cs typeface="Arial" pitchFamily="34" charset="0"/>
              </a:rPr>
              <a:t>día</a:t>
            </a:r>
          </a:p>
          <a:p>
            <a:pPr lvl="0" algn="ctr"/>
            <a:endParaRPr lang="es-CO" sz="770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s-CO" sz="770" dirty="0" smtClean="0">
                <a:latin typeface="Trebuchet MS" panose="020B0603020202020204" pitchFamily="34" charset="0"/>
                <a:cs typeface="Arial" pitchFamily="34" charset="0"/>
              </a:rPr>
              <a:t>Solo aplica para las ciudades donde esta habilitado este servicio.</a:t>
            </a:r>
            <a:endParaRPr lang="es-CO" sz="770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378927" y="3920190"/>
            <a:ext cx="1246336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770" b="1" dirty="0">
                <a:latin typeface="Trebuchet MS" panose="020B0603020202020204" pitchFamily="34" charset="0"/>
                <a:cs typeface="Arial" pitchFamily="34" charset="0"/>
              </a:rPr>
              <a:t>Trastornos congénitos y genéticos </a:t>
            </a:r>
          </a:p>
          <a:p>
            <a:pPr lvl="0" algn="ctr"/>
            <a:r>
              <a:rPr lang="es-CO" sz="770" dirty="0">
                <a:latin typeface="Trebuchet MS" panose="020B0603020202020204" pitchFamily="34" charset="0"/>
                <a:cs typeface="Arial" pitchFamily="34" charset="0"/>
              </a:rPr>
              <a:t>100 % hasta 2 SMMLV por usuario/año contrato A partir del primer día del mes 25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62" y="2954"/>
            <a:ext cx="5702063" cy="1126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874" y="4724231"/>
            <a:ext cx="388467" cy="17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19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68" y="4647355"/>
            <a:ext cx="2247619" cy="21968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49715" y="5391824"/>
            <a:ext cx="1638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Dental Elite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22" y="4797489"/>
            <a:ext cx="1931419" cy="18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0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5" y="1588455"/>
            <a:ext cx="10091183" cy="572811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4400" y="2162207"/>
            <a:ext cx="3112807" cy="70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Consulta general y especialista, Operatoria Dental (Obturación, Reconstrucción), Promoción y prevención (Profilaxis, Sellantes, Flúor, control durante el embarazo).</a:t>
            </a:r>
            <a:endParaRPr lang="es-ES" sz="992" dirty="0">
              <a:latin typeface="Trebuchet MS" panose="020B0603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670829" y="2220779"/>
            <a:ext cx="3097986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Urgencias y Accidentes (Anestesia General), Cirugía Oral (Exodoncia, 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Frenillectomia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, Biopsias), Endodoncia (Tratamiento de Conducto)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491322" y="2302060"/>
            <a:ext cx="3105396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Periodoncia (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Detartraje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 y Fisioterapia), Ayudas Diagnosticas (Placa Periapical u panorámica)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9793" y="6505096"/>
            <a:ext cx="8701038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Cirugía Oral ( Cirugía de dientes incluidos, hasta 4 dientes)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04400" y="3602092"/>
            <a:ext cx="311280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Ayudas Diagnosticas ( 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panorex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, lateral de cráneo, modelos y fotografías), Rehabilitación (Núcleo colado, prótesis fijas y parcial , provisionales)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670829" y="3601295"/>
            <a:ext cx="309798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Periodoncia (Aumento de Corona Clínica -1 Diente año contrato), Cáncer Oral (quimioterapia, cobaltoterapia y radioterapia, hasta 5 SMMLV)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491320" y="3541757"/>
            <a:ext cx="3105395" cy="703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Ortodoncia Preventiva (Aparatología Removible)  y Ortopedia Funcional maxilar 50% del total del tratamiento ( 1 año), Cirugía Oral ( Cirugía de dientes incluidos (hasta dos dientes)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93230" y="4903508"/>
            <a:ext cx="3275859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59" dirty="0">
                <a:latin typeface="Trebuchet MS" panose="020B0603020202020204" pitchFamily="34" charset="0"/>
                <a:cs typeface="Arial" pitchFamily="34" charset="0"/>
              </a:rPr>
              <a:t>Ayudas diagnosticas (Exámenes de laboratorio </a:t>
            </a:r>
            <a:r>
              <a:rPr lang="es-CO" sz="959" dirty="0" err="1">
                <a:latin typeface="Trebuchet MS" panose="020B0603020202020204" pitchFamily="34" charset="0"/>
                <a:cs typeface="Arial" pitchFamily="34" charset="0"/>
              </a:rPr>
              <a:t>Prequirúrgicos</a:t>
            </a:r>
            <a:r>
              <a:rPr lang="es-CO" sz="959" dirty="0">
                <a:latin typeface="Trebuchet MS" panose="020B0603020202020204" pitchFamily="34" charset="0"/>
                <a:cs typeface="Arial" pitchFamily="34" charset="0"/>
              </a:rPr>
              <a:t>), Ortodoncia Preventiva (Aparatología Removible) y Ortopedia Funcional maxilar 100% del total del tratamiento ( 1 año),</a:t>
            </a:r>
            <a:endParaRPr lang="es-ES" sz="959" dirty="0">
              <a:latin typeface="Trebuchet MS" panose="020B0603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670829" y="4962016"/>
            <a:ext cx="3097987" cy="550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Periodoncia (</a:t>
            </a:r>
            <a:r>
              <a:rPr lang="es-CO" sz="992" dirty="0" err="1">
                <a:latin typeface="Trebuchet MS" panose="020B0603020202020204" pitchFamily="34" charset="0"/>
                <a:cs typeface="Arial" pitchFamily="34" charset="0"/>
              </a:rPr>
              <a:t>Curetaje</a:t>
            </a:r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 a campo abierto, 1 cuadrante al año), Rehabilitación (Placa de Bruxismo, 1 en la vigencia del contrato)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3476500" y="5035886"/>
            <a:ext cx="3127626" cy="39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992" dirty="0">
                <a:latin typeface="Trebuchet MS" panose="020B0603020202020204" pitchFamily="34" charset="0"/>
                <a:cs typeface="Arial" pitchFamily="34" charset="0"/>
              </a:rPr>
              <a:t>Estética (Blanqueamiento cosmético para mayores de 18 años (1 tratamiento vigencia del contrato) 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064618" y="3188849"/>
            <a:ext cx="5951391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DÍA DEL MES 13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2157261" y="1804500"/>
            <a:ext cx="576610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DÍA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1971977" y="4547567"/>
            <a:ext cx="6136677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DÍA DEL MES 25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064618" y="6049996"/>
            <a:ext cx="5951391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COBERTURA A PARTIR DEL PRIMER DIA DEL MES 37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01" y="-3973"/>
            <a:ext cx="5751997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23"/>
            <a:ext cx="10080625" cy="77417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221" y="4713406"/>
            <a:ext cx="8629932" cy="23849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2368"/>
            <a:ext cx="10080624" cy="47810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3385" y="5041948"/>
            <a:ext cx="68078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300" dirty="0">
                <a:solidFill>
                  <a:schemeClr val="bg1"/>
                </a:solidFill>
                <a:latin typeface="Trebuchet MS" panose="020B0603020202020204" pitchFamily="34" charset="0"/>
              </a:rPr>
              <a:t>Cualquier evento inesperado o repentino que amerite atención odontológica urgente, originado por las siguientes causas: Infecciones, abscesos, caries, pulpitis, inflamación o hemorragia, trauma, fractura de una prótesis (desalojo de dientes protésicos, cementado provisional de temporales) y laceraciones.</a:t>
            </a:r>
          </a:p>
          <a:p>
            <a:pPr algn="just"/>
            <a:endParaRPr lang="es-CO" sz="13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s-CO" sz="1300" dirty="0">
                <a:solidFill>
                  <a:schemeClr val="bg1"/>
                </a:solidFill>
                <a:latin typeface="Trebuchet MS" panose="020B0603020202020204" pitchFamily="34" charset="0"/>
              </a:rPr>
              <a:t>Este servicio está disponible, sin costo adicional, para los usuarios de Coomeva Medicina </a:t>
            </a:r>
            <a:r>
              <a:rPr lang="es-CO" sz="1300" dirty="0" err="1">
                <a:solidFill>
                  <a:schemeClr val="bg1"/>
                </a:solidFill>
                <a:latin typeface="Trebuchet MS" panose="020B0603020202020204" pitchFamily="34" charset="0"/>
              </a:rPr>
              <a:t>Prepagada</a:t>
            </a:r>
            <a:r>
              <a:rPr lang="es-CO" sz="1300" dirty="0">
                <a:solidFill>
                  <a:schemeClr val="bg1"/>
                </a:solidFill>
                <a:latin typeface="Trebuchet MS" panose="020B0603020202020204" pitchFamily="34" charset="0"/>
              </a:rPr>
              <a:t>, Coomeva Emergencia Médica y Salud Oral Coomeva. Disponible inicialmente en Cali, Bogotá, Medellín, Barranquilla y Cartagena.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75" y="-1123"/>
            <a:ext cx="5821086" cy="1126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71" y="5441088"/>
            <a:ext cx="2294048" cy="10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4"/>
          <a:stretch/>
        </p:blipFill>
        <p:spPr bwMode="auto">
          <a:xfrm>
            <a:off x="847675" y="1283109"/>
            <a:ext cx="8989499" cy="502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5 Rectángulo"/>
          <p:cNvSpPr>
            <a:spLocks noChangeArrowheads="1"/>
          </p:cNvSpPr>
          <p:nvPr/>
        </p:nvSpPr>
        <p:spPr bwMode="auto">
          <a:xfrm>
            <a:off x="1157391" y="6325062"/>
            <a:ext cx="806450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04" tIns="41052" rIns="82104" bIns="41052">
            <a:spAutoFit/>
          </a:bodyPr>
          <a:lstStyle/>
          <a:p>
            <a:pPr algn="ctr"/>
            <a:r>
              <a:rPr lang="es-ES" sz="1600" dirty="0">
                <a:latin typeface="Trebuchet MS" pitchFamily="34" charset="0"/>
              </a:rPr>
              <a:t>El </a:t>
            </a:r>
            <a:r>
              <a:rPr lang="es-ES" sz="1600" b="1" dirty="0">
                <a:latin typeface="Trebuchet MS" pitchFamily="34" charset="0"/>
              </a:rPr>
              <a:t>Sector Salud de Coomeva </a:t>
            </a:r>
            <a:r>
              <a:rPr lang="es-ES" sz="1600" dirty="0">
                <a:latin typeface="Trebuchet MS" pitchFamily="34" charset="0"/>
              </a:rPr>
              <a:t>se ha consolidado en Colombia, con más de 3 millones de usuarios, garantizando atención oportuna con altos estándares de calidad, posicionándose en el mercado de la salud.</a:t>
            </a:r>
          </a:p>
        </p:txBody>
      </p:sp>
    </p:spTree>
    <p:extLst>
      <p:ext uri="{BB962C8B-B14F-4D97-AF65-F5344CB8AC3E}">
        <p14:creationId xmlns:p14="http://schemas.microsoft.com/office/powerpoint/2010/main" val="4169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68018" cy="774065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274900" y="4084343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Rectángulo 13"/>
          <p:cNvSpPr/>
          <p:nvPr/>
        </p:nvSpPr>
        <p:spPr>
          <a:xfrm>
            <a:off x="2838329" y="3697470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ángulo 11"/>
          <p:cNvSpPr/>
          <p:nvPr/>
        </p:nvSpPr>
        <p:spPr>
          <a:xfrm>
            <a:off x="4261432" y="3310598"/>
            <a:ext cx="1633408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55" y="4694980"/>
            <a:ext cx="2247619" cy="219682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94" y="4694980"/>
            <a:ext cx="2247619" cy="219682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33" y="4694980"/>
            <a:ext cx="2247619" cy="2196825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2" y="4694980"/>
            <a:ext cx="2247619" cy="219682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965188" y="2923725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ángulo 7"/>
          <p:cNvSpPr/>
          <p:nvPr/>
        </p:nvSpPr>
        <p:spPr>
          <a:xfrm>
            <a:off x="7528618" y="2536853"/>
            <a:ext cx="1277107" cy="111945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CuadroTexto 18"/>
          <p:cNvSpPr txBox="1"/>
          <p:nvPr/>
        </p:nvSpPr>
        <p:spPr>
          <a:xfrm>
            <a:off x="4005367" y="5502875"/>
            <a:ext cx="1845272" cy="53164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Área Protegida</a:t>
            </a:r>
          </a:p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3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(Empresa Segura)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5992064" y="5527351"/>
            <a:ext cx="1442756" cy="4826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Traslado de Ambulancias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777503" y="5422982"/>
            <a:ext cx="1442756" cy="6914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Asesoría con Nutricionista y Psicología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2421186" y="5667357"/>
            <a:ext cx="1442756" cy="3550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CUEM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7868"/>
            <a:ext cx="10080624" cy="478104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6" y="4694980"/>
            <a:ext cx="2247619" cy="219682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635747" y="5648137"/>
            <a:ext cx="1442756" cy="39352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0398" tIns="50398" rIns="50398" bIns="50398" numCol="1" spcCol="1270" anchor="t" anchorCtr="0">
            <a:noAutofit/>
          </a:bodyPr>
          <a:lstStyle/>
          <a:p>
            <a:pPr algn="ctr" defTabSz="5880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sz="1600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CEM</a:t>
            </a:r>
          </a:p>
        </p:txBody>
      </p:sp>
    </p:spTree>
    <p:extLst>
      <p:ext uri="{BB962C8B-B14F-4D97-AF65-F5344CB8AC3E}">
        <p14:creationId xmlns:p14="http://schemas.microsoft.com/office/powerpoint/2010/main" val="41185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4" cy="77406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856" y="4708644"/>
            <a:ext cx="8282264" cy="217354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2368"/>
            <a:ext cx="10080624" cy="4781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3454" y="5241912"/>
            <a:ext cx="6614716" cy="111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Es un servicio de Atención Médica a Domicilio y Atención de Urgencias y Emergencias, orientación médica telefónica y traslado de pacientes.</a:t>
            </a:r>
          </a:p>
          <a:p>
            <a:pPr lvl="0" algn="just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En la comodidad de ser atendido en el lugar donde se encuentre, las 24 horas al día, los 365 días del año, ofreciéndole una cálida y excelente atención con tecnología de última generación y con un personal (Médico y Paramédico) altamente calificado.</a:t>
            </a:r>
            <a:endParaRPr lang="es-CO" sz="1323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36" y="4924341"/>
            <a:ext cx="2626051" cy="16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2" y="1759448"/>
            <a:ext cx="10073883" cy="524059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667863" y="2081521"/>
            <a:ext cx="3494937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Es un programa de urgencia y emergencia diseñado para aquellas empresas que quieren tener a sus empleados protegidos (incluyendo su grupo familiar) frente a un accidente o situación vital de salud, bien sea en su trabajo, en su casa o en cualquier lugar en el que se encuentren.</a:t>
            </a:r>
            <a:endParaRPr lang="es-CO" sz="1102" dirty="0">
              <a:latin typeface="Trebuchet MS" panose="020B06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363989" y="3661034"/>
            <a:ext cx="3751311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Ofrecemos Atención médica inmediata en caso de urgencia y/o emergencia, procurando que la respuesta facilite la solución del problema de salud del paciente y la preservación de su vida, cuando corre peligro.</a:t>
            </a:r>
          </a:p>
          <a:p>
            <a:pPr lvl="0"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Dentro de los beneficios esta la identificación de los riesgos de salud dentro de la empresa, seguridad industrial, inducciones y capacitaciones.</a:t>
            </a:r>
            <a:endParaRPr lang="es-CO" sz="1102" dirty="0">
              <a:latin typeface="Trebuchet MS" panose="020B0603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666226" y="5543685"/>
            <a:ext cx="3674163" cy="94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102" dirty="0">
                <a:latin typeface="Trebuchet MS" panose="020B0603020202020204" pitchFamily="34" charset="0"/>
                <a:cs typeface="Arial" pitchFamily="34" charset="0"/>
              </a:rPr>
              <a:t>Este servicio es para las clínicas, IPS o Entidades prestadoras de salud, también se presta a personas particulares que requieran el servicio de traslado en ambulancia. Este servicio solo se presta en Medellín y Barranquilla.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113987" y="3868374"/>
            <a:ext cx="2064686" cy="8479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dirty="0">
                <a:solidFill>
                  <a:srgbClr val="008000"/>
                </a:solidFill>
                <a:latin typeface="Trebuchet MS" panose="020B0603020202020204" pitchFamily="34" charset="0"/>
              </a:rPr>
              <a:t>ÁREA PROTEGIDA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309712" y="2356415"/>
            <a:ext cx="2064686" cy="4701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CUEM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805346" y="5620537"/>
            <a:ext cx="2530136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2200" b="1" dirty="0">
                <a:solidFill>
                  <a:srgbClr val="8AC422"/>
                </a:solidFill>
                <a:latin typeface="Trebuchet MS" panose="020B0603020202020204" pitchFamily="34" charset="0"/>
              </a:rPr>
              <a:t>TRASLADO DE AMBULANCIAS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820" y="2878"/>
            <a:ext cx="5163924" cy="1126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332" y="1479392"/>
            <a:ext cx="1907182" cy="18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3" y="2835772"/>
            <a:ext cx="9295238" cy="422857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67382" y="1507888"/>
            <a:ext cx="8542433" cy="11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El servicio de Tele asistencia y Orientación médica telefónica prestado a través de nuestra línea de servicio Coomeva Emergencia Médica, le permitirá contar con las siguientes asesorías de profesionales de la salud de acuerdo a su elección: </a:t>
            </a:r>
          </a:p>
          <a:p>
            <a:pPr algn="just"/>
            <a:endParaRPr lang="es-CO" sz="1764" dirty="0">
              <a:latin typeface="Trebuchet MS" panose="020B06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00363" y="5559463"/>
            <a:ext cx="2442475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Orientación médica telefónica y lectura de exámenes de laboratorio.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845750" y="5559463"/>
            <a:ext cx="2431695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Asesoría Nutricional, consumo de alimentos y manejo alimenticio posquirúrgico.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7116947" y="5559463"/>
            <a:ext cx="2083009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32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Acompañamiento, Consejería y Asesoría telefónica Psicológica.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00360" y="4817476"/>
            <a:ext cx="2477841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Orientación Médica Telefónica*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762183" y="4817476"/>
            <a:ext cx="258812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Asistencia Telefónica en Nutrición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849778" y="4817476"/>
            <a:ext cx="2623116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Asistencia Telefónica en Psicología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62" y="-1960"/>
            <a:ext cx="4977232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25290" r="18169" b="14726"/>
          <a:stretch/>
        </p:blipFill>
        <p:spPr bwMode="auto">
          <a:xfrm>
            <a:off x="383458" y="1975669"/>
            <a:ext cx="8922773" cy="522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3" t="18624" r="27243" b="74738"/>
          <a:stretch/>
        </p:blipFill>
        <p:spPr bwMode="auto">
          <a:xfrm>
            <a:off x="2900344" y="1650476"/>
            <a:ext cx="3883068" cy="48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49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529" y="1258888"/>
            <a:ext cx="5269271" cy="6127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3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19" y="1320382"/>
            <a:ext cx="8314473" cy="86000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96280" y="1416416"/>
            <a:ext cx="7925059" cy="63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764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El empleador que asume la Medicina </a:t>
            </a:r>
            <a:r>
              <a:rPr lang="es-CO" sz="1764" dirty="0" err="1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764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 de sus trabajadores tiene las ventajas fiscales que a continuación se enumeran:</a:t>
            </a:r>
            <a:endParaRPr lang="es-CO" sz="1764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14785" y="4924904"/>
            <a:ext cx="8051054" cy="21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007" indent="-378007" algn="just">
              <a:spcBef>
                <a:spcPct val="20000"/>
              </a:spcBef>
              <a:buFont typeface="+mj-lt"/>
              <a:buAutoNum type="arabicPeriod"/>
            </a:pPr>
            <a:r>
              <a:rPr lang="es-ES" sz="1764" dirty="0">
                <a:latin typeface="Trebuchet MS" panose="020B0603020202020204" pitchFamily="34" charset="0"/>
                <a:cs typeface="Arial" pitchFamily="34" charset="0"/>
              </a:rPr>
              <a:t>Es deducible sin que forme parte de la base de retención en la fuente de los empleados (si el gasto tiene relación de causalidad con la actividad productora de renta) y es pagado a la generalidad de los trabajadores. </a:t>
            </a:r>
          </a:p>
          <a:p>
            <a:pPr marL="378007" indent="-378007" algn="just">
              <a:spcBef>
                <a:spcPct val="20000"/>
              </a:spcBef>
              <a:buFont typeface="+mj-lt"/>
              <a:buAutoNum type="arabicPeriod"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s-CO" sz="1764" b="1" dirty="0">
                <a:solidFill>
                  <a:srgbClr val="C00000"/>
                </a:solidFill>
                <a:latin typeface="Trebuchet MS" panose="020B0603020202020204" pitchFamily="34" charset="0"/>
                <a:cs typeface="Arial" pitchFamily="34" charset="0"/>
              </a:rPr>
              <a:t>Requisitos de la exoneración de retención en la fuente: articulo 5 del decreto 3750 de 1986 </a:t>
            </a:r>
          </a:p>
          <a:p>
            <a:endParaRPr lang="es-CO" sz="1764" dirty="0">
              <a:latin typeface="Trebuchet MS" panose="020B0603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71" y="2268811"/>
            <a:ext cx="2643993" cy="26676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67" y="2268811"/>
            <a:ext cx="2750592" cy="26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5" y="1276544"/>
            <a:ext cx="3024997" cy="6156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4" y="1828800"/>
            <a:ext cx="9654852" cy="618564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252355" y="2189895"/>
            <a:ext cx="2438605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Promedio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252354" y="3579901"/>
            <a:ext cx="5958320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Requisitos Legales para deducir la M.P. como pago Indirecto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252353" y="4660398"/>
            <a:ext cx="3698551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Programa Permanente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52355" y="5899714"/>
            <a:ext cx="2438605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543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Generalidades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26440" y="2767031"/>
            <a:ext cx="907161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Valor equivalente al resultado de sumar todos los pagos por este concepto y dividir por el No. De trabajadores.</a:t>
            </a:r>
          </a:p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El resultado es el Monto Máximo exceptuado de retención en la fuente por salarios para cada trabajador</a:t>
            </a:r>
            <a:endParaRPr lang="es-CO" sz="1323" dirty="0">
              <a:latin typeface="Trebuchet MS" panose="020B0603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26440" y="4078921"/>
            <a:ext cx="9071610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Que esté vigente por lo menos durante un año gravable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6440" y="5136361"/>
            <a:ext cx="907161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MX" sz="1323" dirty="0">
                <a:latin typeface="Trebuchet MS" panose="020B0603020202020204" pitchFamily="34" charset="0"/>
                <a:cs typeface="Arial" pitchFamily="34" charset="0"/>
              </a:rPr>
              <a:t>(Decreto 3750 de 1986 – Art. 5)</a:t>
            </a:r>
            <a:endParaRPr lang="es-CO" sz="1323" dirty="0">
              <a:latin typeface="Trebuchet MS" panose="020B0603020202020204" pitchFamily="34" charset="0"/>
              <a:cs typeface="Arial" pitchFamily="34" charset="0"/>
            </a:endParaRPr>
          </a:p>
          <a:p>
            <a:pPr marL="189005" indent="-189005">
              <a:buFont typeface="Arial" panose="020B0604020202020204" pitchFamily="34" charset="0"/>
              <a:buChar char="•"/>
            </a:pPr>
            <a:r>
              <a:rPr lang="es-MX" sz="1323" dirty="0">
                <a:latin typeface="Trebuchet MS" panose="020B0603020202020204" pitchFamily="34" charset="0"/>
                <a:cs typeface="Arial" pitchFamily="34" charset="0"/>
              </a:rPr>
              <a:t>Conceptos DIAN 012400 Y 057124 DE 1998</a:t>
            </a:r>
            <a:endParaRPr lang="es-CO" sz="1323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26440" y="6379002"/>
            <a:ext cx="9071610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Programa ofrecido a la mitad + 1 de los trabajadores.</a:t>
            </a:r>
          </a:p>
          <a:p>
            <a:pPr marL="189005" indent="-189005">
              <a:buFont typeface="Arial" panose="020B0604020202020204" pitchFamily="34" charset="0"/>
              <a:buChar char="•"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Beneficiar al mayor número de trabajadores sin discriminaciones o privilegios.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181548" y="1360030"/>
            <a:ext cx="2751449" cy="3638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1764" b="1" i="1" dirty="0">
                <a:solidFill>
                  <a:schemeClr val="bg1"/>
                </a:solidFill>
                <a:latin typeface="Trebuchet MS" panose="020B0603020202020204" pitchFamily="34" charset="0"/>
              </a:rPr>
              <a:t>REQUISITOS LEGALES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9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10808" y="1892210"/>
            <a:ext cx="9059011" cy="443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4017" indent="-383259" algn="just">
              <a:buFont typeface="+mj-lt"/>
              <a:buAutoNum type="arabicPeriod" startAt="2"/>
              <a:defRPr/>
            </a:pPr>
            <a:r>
              <a:rPr lang="es-ES" sz="1764" dirty="0">
                <a:latin typeface="Trebuchet MS" panose="020B0603020202020204" pitchFamily="34" charset="0"/>
                <a:cs typeface="Arial" pitchFamily="34" charset="0"/>
              </a:rPr>
              <a:t>Dichos pagos no son base del cálculo de aportes parafiscales si se pactan en el respectivo contrato de trabajo o en adición al mismo («pacto de exclusión salarial»), de conformidad con la Ley laboral.</a:t>
            </a: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SENA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ICBF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CAJA DE COMPENSACIÓN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SALUD</a:t>
            </a:r>
          </a:p>
          <a:p>
            <a:pPr marL="1723789" lvl="2" indent="-315006" algn="just"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PENSIÓN OBLIGATORIA</a:t>
            </a: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784017" indent="-383259" algn="just">
              <a:defRPr/>
            </a:pPr>
            <a:endParaRPr lang="es-ES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784017" indent="-383259" algn="just">
              <a:defRPr/>
            </a:pPr>
            <a:r>
              <a:rPr lang="es-ES" sz="1764" dirty="0">
                <a:latin typeface="Trebuchet MS" panose="020B0603020202020204" pitchFamily="34" charset="0"/>
                <a:cs typeface="Arial" pitchFamily="34" charset="0"/>
              </a:rPr>
              <a:t>	Sobre el tema de salud y aportes a SENA e ICBF tenga en cuenta que la ley 1607 de 2012 creó el Impuesto de Renta para la Equidad CREE, aplicable a partir del 1º de enero de 2013 a las personas jurídicas declarantes de renta y tiene las siguientes novedades:</a:t>
            </a:r>
            <a:endParaRPr lang="es-CO" sz="1764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659" y="2889520"/>
            <a:ext cx="1181199" cy="118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04" y="2889520"/>
            <a:ext cx="973398" cy="100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059" y="4007174"/>
            <a:ext cx="3548853" cy="95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03" y="2952866"/>
            <a:ext cx="1615467" cy="940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3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19" y="2592648"/>
            <a:ext cx="7339682" cy="430476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" y="0"/>
            <a:ext cx="6733734" cy="24193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69522" y="4150839"/>
            <a:ext cx="2498102" cy="1772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213" dirty="0">
                <a:latin typeface="Trebuchet MS" panose="020B0603020202020204" pitchFamily="34" charset="0"/>
                <a:cs typeface="Arial" pitchFamily="34" charset="0"/>
              </a:rPr>
              <a:t>Ofrece soluciones de salud dentro del aseguramiento voluntario que generen valor para los usuarios y asociados para Colombia y América, fue creada en 1973, es la pionera de la medicina </a:t>
            </a:r>
            <a:r>
              <a:rPr lang="es-CO" sz="1213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213" dirty="0">
                <a:latin typeface="Trebuchet MS" panose="020B0603020202020204" pitchFamily="34" charset="0"/>
                <a:cs typeface="Arial" pitchFamily="34" charset="0"/>
              </a:rPr>
              <a:t> en Colombia y ocupa el primer lugar en los mercados regionales.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816378" y="4215291"/>
            <a:ext cx="2418694" cy="1585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213" dirty="0">
                <a:latin typeface="Trebuchet MS" panose="020B0603020202020204" pitchFamily="34" charset="0"/>
                <a:cs typeface="Arial" pitchFamily="34" charset="0"/>
              </a:rPr>
              <a:t>Coomeva consecuente con su misión corporativa para con el Estado, la sociedad, sus asociados y familiares, no se mantuvo indiferente al reto planteado por la Ley 100, permite concebir la creación de la EPS el 07 de abril de 1.995.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365805" y="803453"/>
            <a:ext cx="876694" cy="725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Z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27" y="0"/>
            <a:ext cx="5482598" cy="8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39" y="1557798"/>
            <a:ext cx="5817700" cy="181140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016405" y="1847409"/>
            <a:ext cx="4996568" cy="117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6" algn="ctr"/>
            <a:r>
              <a:rPr lang="es-CO" sz="1764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La tarifa es del 8% sobre la renta líquida y para los años 2014,2015,2016 será del 9%, las empresas obligadas al CREE deberán clasificar sus nóminas en 2 categorías: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43057" y="3856878"/>
            <a:ext cx="8668427" cy="307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007" indent="-378007">
              <a:buFont typeface="+mj-lt"/>
              <a:buAutoNum type="arabicPeriod"/>
              <a:defRPr/>
            </a:pP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Salarios inferiores a 10 SMLMV </a:t>
            </a:r>
            <a:r>
              <a:rPr lang="es-ES" sz="1764" b="1" dirty="0">
                <a:latin typeface="Trebuchet MS" panose="020B0603020202020204" pitchFamily="34" charset="0"/>
                <a:cs typeface="Arial" pitchFamily="34" charset="0"/>
              </a:rPr>
              <a:t>$ 5.667.000:</a:t>
            </a: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>
              <a:defRPr/>
            </a:pPr>
            <a:endParaRPr lang="es-CO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315006" indent="-315006">
              <a:buFont typeface="Arial" pitchFamily="34" charset="0"/>
              <a:buChar char="•"/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A partir del 1º de julio de 2013 estarán exonerados de pagar aportes a: </a:t>
            </a:r>
          </a:p>
          <a:p>
            <a:pPr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			</a:t>
            </a: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SENA – ICBF</a:t>
            </a:r>
          </a:p>
          <a:p>
            <a:pPr>
              <a:defRPr/>
            </a:pPr>
            <a:endParaRPr lang="es-CO" sz="1764" b="1" dirty="0">
              <a:latin typeface="Trebuchet MS" panose="020B0603020202020204" pitchFamily="34" charset="0"/>
              <a:cs typeface="Arial" pitchFamily="34" charset="0"/>
            </a:endParaRPr>
          </a:p>
          <a:p>
            <a:pPr marL="315006" indent="-315006">
              <a:buFont typeface="Arial" pitchFamily="34" charset="0"/>
              <a:buChar char="•"/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A partir del 1º de enero de 2014 estarán exonerados de pagar la cotización a  salud a cargo del empleador.</a:t>
            </a:r>
          </a:p>
          <a:p>
            <a:pPr>
              <a:defRPr/>
            </a:pPr>
            <a:endParaRPr lang="es-CO" sz="1764" dirty="0">
              <a:latin typeface="Trebuchet MS" panose="020B0603020202020204" pitchFamily="34" charset="0"/>
              <a:cs typeface="Arial" pitchFamily="34" charset="0"/>
            </a:endParaRPr>
          </a:p>
          <a:p>
            <a:pPr marL="378007" indent="-378007">
              <a:buFont typeface="+mj-lt"/>
              <a:buAutoNum type="arabicPeriod" startAt="2"/>
              <a:defRPr/>
            </a:pP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Salarios superiores a 10 SMMLV:</a:t>
            </a:r>
          </a:p>
          <a:p>
            <a:pPr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obligadas a pagar parafiscales y seguridad social sobre sus nóminas.</a:t>
            </a:r>
          </a:p>
          <a:p>
            <a:pPr>
              <a:defRPr/>
            </a:pP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La financiación de las Cajas de Compensación Familiar sigue igual.</a:t>
            </a:r>
            <a:endParaRPr lang="es-CO" sz="1764" dirty="0">
              <a:latin typeface="Trebuchet MS" panose="020B0603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7" y="1256793"/>
            <a:ext cx="2738230" cy="27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13" y="4246986"/>
            <a:ext cx="6277370" cy="251017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05304" y="2001166"/>
            <a:ext cx="8668427" cy="1721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8007" indent="-378007" algn="just">
              <a:buFont typeface="+mj-lt"/>
              <a:buAutoNum type="arabicPeriod" startAt="3"/>
            </a:pP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El IVA pagado por medicina </a:t>
            </a:r>
            <a:r>
              <a:rPr lang="es-CO" sz="1764" b="1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764" b="1" dirty="0">
                <a:latin typeface="Trebuchet MS" panose="020B0603020202020204" pitchFamily="34" charset="0"/>
                <a:cs typeface="Arial" pitchFamily="34" charset="0"/>
              </a:rPr>
              <a:t> es del 5% por disposición de la ley 1607 de 2012.</a:t>
            </a:r>
          </a:p>
          <a:p>
            <a:pPr marL="378007" indent="-378007" algn="just">
              <a:buFont typeface="+mj-lt"/>
              <a:buAutoNum type="arabicPeriod" startAt="3"/>
            </a:pPr>
            <a:endParaRPr lang="es-CO" sz="1764" dirty="0">
              <a:latin typeface="Trebuchet MS" panose="020B0603020202020204" pitchFamily="34" charset="0"/>
              <a:cs typeface="Arial" pitchFamily="34" charset="0"/>
            </a:endParaRPr>
          </a:p>
          <a:p>
            <a:pPr algn="just"/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Teniendo en cuenta que para el trabajador una parte de la medicina </a:t>
            </a:r>
            <a:r>
              <a:rPr lang="es-CO" sz="1764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764" dirty="0">
                <a:latin typeface="Trebuchet MS" panose="020B0603020202020204" pitchFamily="34" charset="0"/>
                <a:cs typeface="Arial" pitchFamily="34" charset="0"/>
              </a:rPr>
              <a:t> se puede deducir de la base de retención en la fuente por salarios (Sin perjuicio de la retención mínima de empleados), mejorando el flujo de caja del empleado.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544083" y="4414272"/>
            <a:ext cx="57396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600" dirty="0">
                <a:latin typeface="Trebuchet MS" panose="020B0603020202020204" pitchFamily="34" charset="0"/>
                <a:cs typeface="Arial" pitchFamily="34" charset="0"/>
              </a:rPr>
              <a:t>Para la empresa es un gasto que se puede descontar en renta si lo asume como gasto corporativo en beneficio de sus empleados, y para el trabajador recibe un beneficio, ya que el valor pagado por el trabajador por medicina </a:t>
            </a:r>
            <a:r>
              <a:rPr lang="es-CO" sz="1600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600" dirty="0">
                <a:latin typeface="Trebuchet MS" panose="020B0603020202020204" pitchFamily="34" charset="0"/>
                <a:cs typeface="Arial" pitchFamily="34" charset="0"/>
              </a:rPr>
              <a:t> se puede deducir de la base gravable del impuesto sobre la renta, sin perjuicio de la aplicación de los nuevos sistemas de determinación del impuesto de personas naturales, el IMAN y el IMAS.</a:t>
            </a:r>
            <a:endParaRPr lang="es-CO" sz="1600" dirty="0">
              <a:latin typeface="Trebuchet MS" panose="020B0603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21" y="0"/>
            <a:ext cx="5402862" cy="1126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3" y="4062074"/>
            <a:ext cx="29696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4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40783" y="4795856"/>
            <a:ext cx="7799065" cy="1639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Cuando el trabajador asume con sus propios recursos su propia medicina </a:t>
            </a:r>
            <a:r>
              <a:rPr lang="es-CO" sz="1323" dirty="0" err="1">
                <a:latin typeface="Trebuchet MS" panose="020B0603020202020204" pitchFamily="34" charset="0"/>
                <a:cs typeface="Arial" pitchFamily="34" charset="0"/>
              </a:rPr>
              <a:t>prepagada</a:t>
            </a: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, es decir, la compañía no toma la deducción (aunque el empleado autorice el descuento de nómina a su empleador) según el Art. 387 del ET, es deducible de la </a:t>
            </a:r>
            <a:r>
              <a:rPr lang="es-CO" sz="1323" b="1" dirty="0">
                <a:latin typeface="Trebuchet MS" panose="020B0603020202020204" pitchFamily="34" charset="0"/>
                <a:cs typeface="Arial" pitchFamily="34" charset="0"/>
              </a:rPr>
              <a:t>BASE DE RENTENCIÓN POR SALARIOS y en su DECLARACIÓN DE RENTA DE PERSONA NATURAL, </a:t>
            </a: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por el sistema ordinario de renta siempre que no supere el valor de 16 UVT mensuales (aprox. $429.000).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endParaRPr lang="es-CO" sz="1323" dirty="0">
              <a:latin typeface="Trebuchet MS" panose="020B0603020202020204" pitchFamily="34" charset="0"/>
              <a:cs typeface="Arial" pitchFamily="34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</a:pPr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Lo anterior debe entenderse sin perjuicio de la aplicación de los nuevos sistemas para determinar el impuesto sobre la renta de las personas naturales, el IMAN y el IMAS de empleados.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71" y="0"/>
            <a:ext cx="5298060" cy="1126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26" y="1463661"/>
            <a:ext cx="3251315" cy="31392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29" y="1463661"/>
            <a:ext cx="3139200" cy="31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5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" y="1589550"/>
            <a:ext cx="8870787" cy="482517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72235" y="2203166"/>
            <a:ext cx="1663129" cy="940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Medellín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Apartadó</a:t>
            </a:r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Quibdó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Montería</a:t>
            </a:r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 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Rionegro</a:t>
            </a:r>
            <a:endParaRPr lang="es-CO" sz="1102" dirty="0">
              <a:latin typeface="Trebuchet MS" panose="020B0603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5765" y="3782138"/>
            <a:ext cx="1663129" cy="770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Pereira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Armenia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Manizales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Cartago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243892" y="5716266"/>
            <a:ext cx="1663129" cy="1279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Cali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Buenaventura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Buga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Tuluá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Popayán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Pasto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Palmira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880875" y="2182636"/>
            <a:ext cx="1663129" cy="110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Barranquilla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Cartagena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Santa Marta 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Sincelejo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Valledupar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Mushaisa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0" name="33 CuadroTexto"/>
          <p:cNvSpPr txBox="1"/>
          <p:nvPr/>
        </p:nvSpPr>
        <p:spPr>
          <a:xfrm>
            <a:off x="6228136" y="5639691"/>
            <a:ext cx="1707504" cy="11099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Bogotá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Villavicencio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Yopal</a:t>
            </a: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Tunja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Ibagué</a:t>
            </a:r>
            <a:endParaRPr lang="en-GB" sz="1102" dirty="0">
              <a:latin typeface="Trebuchet MS" panose="020B0603020202020204" pitchFamily="34" charset="0"/>
              <a:cs typeface="Arial" pitchFamily="34" charset="0"/>
            </a:endParaRPr>
          </a:p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Neiva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1" name="63 CuadroTexto"/>
          <p:cNvSpPr txBox="1"/>
          <p:nvPr/>
        </p:nvSpPr>
        <p:spPr>
          <a:xfrm>
            <a:off x="7919643" y="4017153"/>
            <a:ext cx="1517782" cy="4315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algn="ctr"/>
            <a:r>
              <a:rPr lang="en-GB" sz="1102" dirty="0">
                <a:latin typeface="Trebuchet MS" panose="020B0603020202020204" pitchFamily="34" charset="0"/>
                <a:cs typeface="Arial" pitchFamily="34" charset="0"/>
              </a:rPr>
              <a:t>Bucaramanga</a:t>
            </a:r>
          </a:p>
          <a:p>
            <a:pPr lvl="0" algn="ctr"/>
            <a:r>
              <a:rPr lang="en-GB" sz="1102" dirty="0" err="1">
                <a:latin typeface="Trebuchet MS" panose="020B0603020202020204" pitchFamily="34" charset="0"/>
                <a:cs typeface="Arial" pitchFamily="34" charset="0"/>
              </a:rPr>
              <a:t>Cúcuta</a:t>
            </a:r>
            <a:endParaRPr lang="es-CO" sz="1102" dirty="0">
              <a:latin typeface="Trebuchet MS" panose="020B0603020202020204" pitchFamily="34" charset="0"/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43" y="3700"/>
            <a:ext cx="5492037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0" y="2366720"/>
            <a:ext cx="9057284" cy="412032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37730" y="4901864"/>
            <a:ext cx="2484866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Modalidad contratación entre MP y persona natural, para su protección y</a:t>
            </a:r>
            <a:r>
              <a:rPr lang="en-US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/o un </a:t>
            </a:r>
            <a:r>
              <a:rPr lang="en-US" sz="1213" dirty="0" err="1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número</a:t>
            </a:r>
            <a:r>
              <a:rPr lang="en-US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 inferior a 10 </a:t>
            </a:r>
            <a:r>
              <a:rPr lang="en-US" sz="1213" dirty="0" err="1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usuarios</a:t>
            </a:r>
            <a:r>
              <a:rPr lang="en-US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.</a:t>
            </a:r>
            <a:endParaRPr lang="es-CO" sz="1213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37987" y="4923376"/>
            <a:ext cx="2598494" cy="838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Contrato entre MP y persona natural o jurídica quien asume la responsabilidad por 10 o más usuarios.</a:t>
            </a:r>
            <a:endParaRPr lang="es-CO" sz="1213" dirty="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00391" y="4829491"/>
            <a:ext cx="2583306" cy="1025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Contrato entre MP y Asociado a la Cooperativa Medica del Valle y los Profesionales de Colombia, puede incluir su grupo familiar en cualquiera de los programas.</a:t>
            </a:r>
            <a:endParaRPr lang="es-CO" sz="1213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216756" y="4342419"/>
            <a:ext cx="1526814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u="sng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FAMILIAR</a:t>
            </a:r>
            <a:endParaRPr lang="es-CO" sz="2455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988048" y="4342419"/>
            <a:ext cx="2098373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u="sng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COLECTIVO</a:t>
            </a:r>
            <a:endParaRPr lang="es-CO" sz="2455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106786" y="4342419"/>
            <a:ext cx="1970517" cy="47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2455" b="1" u="sng" dirty="0">
                <a:solidFill>
                  <a:schemeClr val="bg1"/>
                </a:solidFill>
                <a:latin typeface="Trebuchet MS" panose="020B0603020202020204" pitchFamily="34" charset="0"/>
                <a:ea typeface="Arial Unicode MS" pitchFamily="34" charset="-128"/>
                <a:cs typeface="Arial" pitchFamily="34" charset="0"/>
              </a:rPr>
              <a:t>ASOCIADO</a:t>
            </a:r>
            <a:endParaRPr lang="es-CO" sz="2455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26" y="-4433"/>
            <a:ext cx="5412699" cy="8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80" y="1617149"/>
            <a:ext cx="7327129" cy="507898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05" y="6716086"/>
            <a:ext cx="4753116" cy="2946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39755" y="2083199"/>
            <a:ext cx="5662837" cy="49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Pioneros en Colombia y los número 1 en la mente de los Colombianos por 7 años consecutivos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24601" y="3005249"/>
            <a:ext cx="5677210" cy="5069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Amplia red de prestadores más de 10.000 profesionales de la salud en todo el país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16178" y="3894053"/>
            <a:ext cx="5848012" cy="70307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Modelo de Gerenciamiento del riesgo en colectivos que permite identificar, priorizar e intervenir los riesgos en salud de la población afiliada en el ámbito empresarial.</a:t>
            </a:r>
            <a:endParaRPr lang="es-ES" sz="1323" dirty="0">
              <a:latin typeface="Trebuchet MS" panose="020B0603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153133" y="4901208"/>
            <a:ext cx="5411058" cy="49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Plan de lealtad que premia y promueve a los usuarios, hábitos de vida saludable.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442917" y="5822138"/>
            <a:ext cx="5448075" cy="4994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/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Gestión de órdenes médicas por correo electrónico y Simultaneidad de servicios para usuarios con EPS Coomeva para algunos programas.</a:t>
            </a:r>
            <a:endParaRPr lang="es-ES" sz="1323" dirty="0"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974885" y="6716086"/>
            <a:ext cx="4503163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992" b="1" dirty="0">
                <a:latin typeface="Trebuchet MS" panose="020B0603020202020204" pitchFamily="34" charset="0"/>
                <a:cs typeface="Arial" pitchFamily="34" charset="0"/>
              </a:rPr>
              <a:t>* Certificación ISO 9001: 2008 desde el año 2005 en todos sus procesos</a:t>
            </a:r>
            <a:endParaRPr lang="es-CO" sz="992" dirty="0">
              <a:latin typeface="Trebuchet MS" panose="020B0603020202020204" pitchFamily="34" charset="0"/>
            </a:endParaRPr>
          </a:p>
        </p:txBody>
      </p:sp>
      <p:pic>
        <p:nvPicPr>
          <p:cNvPr id="13" name="6 Imagen" descr="TOM-M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14" y="1137335"/>
            <a:ext cx="1084820" cy="95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34" y="0"/>
            <a:ext cx="5506991" cy="864000"/>
          </a:xfrm>
          <a:prstGeom prst="rect">
            <a:avLst/>
          </a:prstGeom>
        </p:spPr>
      </p:pic>
      <p:sp>
        <p:nvSpPr>
          <p:cNvPr id="12" name="Rektangel 63"/>
          <p:cNvSpPr>
            <a:spLocks noChangeArrowheads="1"/>
          </p:cNvSpPr>
          <p:nvPr/>
        </p:nvSpPr>
        <p:spPr bwMode="auto">
          <a:xfrm>
            <a:off x="7090766" y="2727486"/>
            <a:ext cx="2849648" cy="4133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104" tIns="41052" rIns="82104" bIns="41052">
            <a:spAutoFit/>
          </a:bodyPr>
          <a:lstStyle/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Seguro de Vida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Seguro por muerte accidental  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Linea Exclusiva para atención al Empleador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Gestión de órdenes médicas por correo electrónico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Bebe Gestante sin cobro de prima hasta el nacimiento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Medicamentos Post Hospitalarios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Asistencia Médica por Convalecencia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Asesoría jurídica</a:t>
            </a: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Asistencia telefónica de Nutrición y </a:t>
            </a:r>
            <a:r>
              <a:rPr lang="es-CO" sz="1400" noProof="1" smtClean="0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psicología</a:t>
            </a:r>
            <a:endParaRPr lang="es-CO" sz="1400" noProof="1">
              <a:solidFill>
                <a:srgbClr val="080808"/>
              </a:solidFill>
              <a:latin typeface="Trebuchet MS" pitchFamily="34" charset="0"/>
              <a:cs typeface="Arial" charset="0"/>
            </a:endParaRPr>
          </a:p>
          <a:p>
            <a:pPr marL="247650" indent="-247650" defTabSz="693738">
              <a:spcBef>
                <a:spcPct val="20000"/>
              </a:spcBef>
              <a:buFont typeface="Arial" charset="0"/>
              <a:buChar char="•"/>
            </a:pPr>
            <a:r>
              <a:rPr lang="es-CO" sz="1400" noProof="1">
                <a:solidFill>
                  <a:srgbClr val="080808"/>
                </a:solidFill>
                <a:latin typeface="Trebuchet MS" pitchFamily="34" charset="0"/>
                <a:cs typeface="Arial" charset="0"/>
              </a:rPr>
              <a:t>Atención de urgencias Odontológicas Domiciliarias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7204633" y="2054025"/>
            <a:ext cx="253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u="sng" dirty="0" smtClean="0"/>
              <a:t>Coberturas y servicios adicionales</a:t>
            </a:r>
            <a:endParaRPr lang="es-CO" b="1" u="sng" dirty="0"/>
          </a:p>
        </p:txBody>
      </p:sp>
    </p:spTree>
    <p:extLst>
      <p:ext uri="{BB962C8B-B14F-4D97-AF65-F5344CB8AC3E}">
        <p14:creationId xmlns:p14="http://schemas.microsoft.com/office/powerpoint/2010/main" val="203412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1" r="-1"/>
          <a:stretch/>
        </p:blipFill>
        <p:spPr>
          <a:xfrm>
            <a:off x="1" y="1202805"/>
            <a:ext cx="4235856" cy="59176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0" y="4464019"/>
            <a:ext cx="3273548" cy="666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70" y="2013214"/>
            <a:ext cx="5558775" cy="217700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31018" y="2303031"/>
            <a:ext cx="4917562" cy="1398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13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El Modelo de Gerenciamiento de Riesgo de Colectivos (MGRC), hace parte de los mecanismos de gestión de riesgo del Sector Salud de Coomeva. En este sentido permite identificar, priorizar e intervenir los riesgos en salud de la población afiliada en el ámbito empresarial, buscando disminuir la probabilidad de que ocurra algo que afecte los objetivos organizacionales y que si acaso ocurren, que sus consecuencias sean lo menos negativas posibles.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915218" y="5193629"/>
            <a:ext cx="5077915" cy="70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323" dirty="0">
                <a:latin typeface="Trebuchet MS" panose="020B0603020202020204" pitchFamily="34" charset="0"/>
                <a:cs typeface="Arial" pitchFamily="34" charset="0"/>
              </a:rPr>
              <a:t>Administrar eficientemente el colectivo empresarial, generando productividad y un impacto positivo en la salud de los afiliados, agregando valor al relacionamiento con los empleadores.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41" y="0"/>
            <a:ext cx="5538259" cy="11268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23681" y="4530471"/>
            <a:ext cx="3072254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205" dirty="0">
                <a:solidFill>
                  <a:schemeClr val="bg1"/>
                </a:solidFill>
                <a:latin typeface="Trebuchet MS" panose="020B0603020202020204" pitchFamily="34" charset="0"/>
              </a:rPr>
              <a:t>OBJETIVO GENERAL</a:t>
            </a:r>
          </a:p>
        </p:txBody>
      </p:sp>
    </p:spTree>
    <p:extLst>
      <p:ext uri="{BB962C8B-B14F-4D97-AF65-F5344CB8AC3E}">
        <p14:creationId xmlns:p14="http://schemas.microsoft.com/office/powerpoint/2010/main" val="9344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080625" cy="77406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5" y="4694980"/>
            <a:ext cx="2247619" cy="2196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93" y="4694980"/>
            <a:ext cx="2247619" cy="2196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2" y="4694980"/>
            <a:ext cx="2247619" cy="21968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70" y="4694980"/>
            <a:ext cx="2247619" cy="219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36688" y="5478363"/>
            <a:ext cx="1476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Oro Plus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162524" y="5478363"/>
            <a:ext cx="1476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Oro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425933" y="5334000"/>
            <a:ext cx="1476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Plata Joven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7483451" y="5314950"/>
            <a:ext cx="1618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Programa</a:t>
            </a:r>
          </a:p>
          <a:p>
            <a:pPr algn="ctr"/>
            <a:r>
              <a:rPr lang="es-CO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Tradicional Especial</a:t>
            </a:r>
          </a:p>
        </p:txBody>
      </p:sp>
    </p:spTree>
    <p:extLst>
      <p:ext uri="{BB962C8B-B14F-4D97-AF65-F5344CB8AC3E}">
        <p14:creationId xmlns:p14="http://schemas.microsoft.com/office/powerpoint/2010/main" val="22158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5" y="2044106"/>
            <a:ext cx="8531695" cy="47232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27549" y="2637832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130483" y="2628207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A partir del 1er día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027549" y="3785906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primer día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130483" y="3734755"/>
            <a:ext cx="389529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Medicina Alternativa 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40 SESIONES POR USUARIO/AÑO/CONTRATO a partir del primer día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417912" y="4864586"/>
            <a:ext cx="18521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No especializadas  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Ilimitada a partir del 1er día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175347" y="4864586"/>
            <a:ext cx="1710941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Especializadas</a:t>
            </a:r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 100% Ilimitada a partir del 4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252504" y="4847974"/>
            <a:ext cx="291939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40" b="1" dirty="0">
                <a:latin typeface="Trebuchet MS" panose="020B0603020202020204" pitchFamily="34" charset="0"/>
                <a:cs typeface="Arial" pitchFamily="34" charset="0"/>
              </a:rPr>
              <a:t>Alta complejidad </a:t>
            </a:r>
            <a:r>
              <a:rPr lang="es-CO" sz="840" dirty="0">
                <a:latin typeface="Trebuchet MS" panose="020B0603020202020204" pitchFamily="34" charset="0"/>
                <a:cs typeface="Arial" pitchFamily="34" charset="0"/>
              </a:rPr>
              <a:t>100% Ilimitada a partir del 13 mes. </a:t>
            </a:r>
            <a:r>
              <a:rPr lang="es-CO" sz="840" b="1" dirty="0">
                <a:latin typeface="Trebuchet MS" panose="020B0603020202020204" pitchFamily="34" charset="0"/>
                <a:cs typeface="Arial" pitchFamily="34" charset="0"/>
              </a:rPr>
              <a:t>PET SCAN </a:t>
            </a:r>
            <a:r>
              <a:rPr lang="es-CO" sz="840" dirty="0">
                <a:latin typeface="Trebuchet MS" panose="020B0603020202020204" pitchFamily="34" charset="0"/>
                <a:cs typeface="Arial" pitchFamily="34" charset="0"/>
              </a:rPr>
              <a:t>Una vez por usuario/año contrato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27549" y="6136029"/>
            <a:ext cx="3895295" cy="228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100% Ilimitado a partir del 1er día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5130483" y="6069583"/>
            <a:ext cx="389529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882" b="1" dirty="0">
                <a:latin typeface="Trebuchet MS" panose="020B0603020202020204" pitchFamily="34" charset="0"/>
                <a:cs typeface="Arial" pitchFamily="34" charset="0"/>
              </a:rPr>
              <a:t>Hospitalización Psiquiátrica</a:t>
            </a:r>
          </a:p>
          <a:p>
            <a:pPr lvl="0" algn="ctr"/>
            <a:r>
              <a:rPr lang="es-CO" sz="882" dirty="0">
                <a:latin typeface="Trebuchet MS" panose="020B0603020202020204" pitchFamily="34" charset="0"/>
                <a:cs typeface="Arial" pitchFamily="34" charset="0"/>
              </a:rPr>
              <a:t>90 días usuario/año/contrato A partir del 1er día del mes 4</a:t>
            </a:r>
            <a:endParaRPr lang="es-ES" sz="882" dirty="0">
              <a:latin typeface="Trebuchet MS" panose="020B06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441383" y="3333149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TERAPIAS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2441383" y="2168944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CONSULTA EXTERNA Y ESPECIALIZADA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2441383" y="4462549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AYUDAS DIAGNÓSTICAS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2441383" y="5678817"/>
            <a:ext cx="5178866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CO" sz="1764" b="1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rPr>
              <a:t>URGENCIAS Y HOSPITALIZACIÓN</a:t>
            </a:r>
            <a:endParaRPr lang="es-ES" sz="1764" dirty="0">
              <a:latin typeface="Trebuchet MS" panose="020B0603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22" y="-728"/>
            <a:ext cx="5682461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1747</TotalTime>
  <Words>3359</Words>
  <Application>Microsoft Office PowerPoint</Application>
  <PresentationFormat>Personalizado</PresentationFormat>
  <Paragraphs>324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CRiStHiAN Diaz vanegas</dc:creator>
  <cp:lastModifiedBy>Usuario</cp:lastModifiedBy>
  <cp:revision>131</cp:revision>
  <dcterms:created xsi:type="dcterms:W3CDTF">2016-04-05T21:44:14Z</dcterms:created>
  <dcterms:modified xsi:type="dcterms:W3CDTF">2016-07-27T14:16:10Z</dcterms:modified>
</cp:coreProperties>
</file>